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62" r:id="rId2"/>
  </p:sldIdLst>
  <p:sldSz cx="15119350" cy="21383625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1686A492-4E7D-4BC3-A922-592900633BF8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7"/>
    <a:srgbClr val="FFFFFF"/>
    <a:srgbClr val="002060"/>
    <a:srgbClr val="BEE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E20AC7-75E3-4466-A4B2-7FA617592DC3}" v="22" dt="2026-09-07T12:08:08.2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35" d="100"/>
          <a:sy n="35" d="100"/>
        </p:scale>
        <p:origin x="313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59911a618f7ae479" providerId="LiveId" clId="{015BDC4B-EEF9-4FBD-A8E7-514CF7B9BC07}"/>
    <pc:docChg chg="undo custSel modSld">
      <pc:chgData name="" userId="59911a618f7ae479" providerId="LiveId" clId="{015BDC4B-EEF9-4FBD-A8E7-514CF7B9BC07}" dt="2026-09-08T06:56:01.511" v="121" actId="108"/>
      <pc:docMkLst>
        <pc:docMk/>
      </pc:docMkLst>
      <pc:sldChg chg="modSp">
        <pc:chgData name="" userId="59911a618f7ae479" providerId="LiveId" clId="{015BDC4B-EEF9-4FBD-A8E7-514CF7B9BC07}" dt="2026-09-08T06:56:01.511" v="121" actId="108"/>
        <pc:sldMkLst>
          <pc:docMk/>
          <pc:sldMk cId="381110905" sldId="262"/>
        </pc:sldMkLst>
        <pc:graphicFrameChg chg="mod modGraphic">
          <ac:chgData name="" userId="59911a618f7ae479" providerId="LiveId" clId="{015BDC4B-EEF9-4FBD-A8E7-514CF7B9BC07}" dt="2026-09-08T06:56:01.511" v="121" actId="108"/>
          <ac:graphicFrameMkLst>
            <pc:docMk/>
            <pc:sldMk cId="381110905" sldId="262"/>
            <ac:graphicFrameMk id="7" creationId="{A0FA6B29-6DD2-93F9-F52D-CED02215CEE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357DA-41E4-47A0-AEF4-5857FB364C74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C7CD1-27B7-4348-9C9A-263161F7AC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12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1pPr>
    <a:lvl2pPr marL="995431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2pPr>
    <a:lvl3pPr marL="1990863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3pPr>
    <a:lvl4pPr marL="2986293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4pPr>
    <a:lvl5pPr marL="3981724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5pPr>
    <a:lvl6pPr marL="4977156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6pPr>
    <a:lvl7pPr marL="5972587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7pPr>
    <a:lvl8pPr marL="6968019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8pPr>
    <a:lvl9pPr marL="7963450" algn="l" defTabSz="1990863" rtl="0" eaLnBrk="1" latinLnBrk="0" hangingPunct="1">
      <a:defRPr sz="26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190750" y="1233488"/>
            <a:ext cx="2354263" cy="3328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6C7CD1-27B7-4348-9C9A-263161F7AC8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74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20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24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7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70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82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82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2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75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3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5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70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73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65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80E2E-8136-407C-8995-30F06D61115A}" type="datetimeFigureOut">
              <a:rPr lang="tr-TR" smtClean="0"/>
              <a:t>8.09.2026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3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6C5A1982-23CA-24F5-DFC8-2B00082D520A}"/>
              </a:ext>
            </a:extLst>
          </p:cNvPr>
          <p:cNvCxnSpPr>
            <a:cxnSpLocks/>
          </p:cNvCxnSpPr>
          <p:nvPr/>
        </p:nvCxnSpPr>
        <p:spPr>
          <a:xfrm>
            <a:off x="2321401" y="-747743"/>
            <a:ext cx="950247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2ABAF62-61AE-192D-6A4E-9AA2C7303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/>
          <a:stretch>
            <a:fillRect/>
          </a:stretch>
        </p:blipFill>
        <p:spPr>
          <a:xfrm>
            <a:off x="0" y="-135498"/>
            <a:ext cx="15119350" cy="21519123"/>
          </a:xfrm>
          <a:prstGeom prst="rect">
            <a:avLst/>
          </a:prstGeom>
        </p:spPr>
      </p:pic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A0FA6B29-6DD2-93F9-F52D-CED02215C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702458"/>
              </p:ext>
            </p:extLst>
          </p:nvPr>
        </p:nvGraphicFramePr>
        <p:xfrm>
          <a:off x="943396" y="10601375"/>
          <a:ext cx="13245010" cy="856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5477">
                  <a:extLst>
                    <a:ext uri="{9D8B030D-6E8A-4147-A177-3AD203B41FA5}">
                      <a16:colId xmlns:a16="http://schemas.microsoft.com/office/drawing/2014/main" val="3103609018"/>
                    </a:ext>
                  </a:extLst>
                </a:gridCol>
                <a:gridCol w="9699533">
                  <a:extLst>
                    <a:ext uri="{9D8B030D-6E8A-4147-A177-3AD203B41FA5}">
                      <a16:colId xmlns:a16="http://schemas.microsoft.com/office/drawing/2014/main" val="1980567959"/>
                    </a:ext>
                  </a:extLst>
                </a:gridCol>
              </a:tblGrid>
              <a:tr h="1102743">
                <a:tc>
                  <a:txBody>
                    <a:bodyPr/>
                    <a:lstStyle/>
                    <a:p>
                      <a:r>
                        <a:rPr lang="tr-TR" sz="2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13.00- 13.15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Açılış Konuşması</a:t>
                      </a:r>
                    </a:p>
                    <a:p>
                      <a:r>
                        <a:rPr lang="tr-TR" sz="2100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Muammer ERBAŞ, Dekan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922436"/>
                  </a:ext>
                </a:extLst>
              </a:tr>
              <a:tr h="1407058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13.15- 13.30</a:t>
                      </a:r>
                    </a:p>
                    <a:p>
                      <a:endParaRPr lang="tr-TR" sz="2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Tanışma (</a:t>
                      </a:r>
                      <a:r>
                        <a:rPr lang="tr-TR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Akademik birim yöneticileri, bölüm/anabilim dalı başkanları ve akademik danışmanlar ile öğrencilerin tanışması)</a:t>
                      </a:r>
                      <a:endParaRPr lang="tr-TR" sz="2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tr-TR" sz="2100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Muammer ERBAŞ, Dekan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738458"/>
                  </a:ext>
                </a:extLst>
              </a:tr>
              <a:tr h="2354825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13.30- 14.00</a:t>
                      </a:r>
                    </a:p>
                    <a:p>
                      <a:endParaRPr lang="tr-TR" sz="2100" dirty="0"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tr-TR" sz="2100" dirty="0"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tr-TR" sz="2100" dirty="0"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endParaRPr lang="tr-TR" sz="2100" dirty="0"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14.00-14.15</a:t>
                      </a:r>
                    </a:p>
                    <a:p>
                      <a:endParaRPr lang="tr-TR" sz="2100" dirty="0"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Akademik Birim Tanıtımı (</a:t>
                      </a:r>
                      <a:r>
                        <a:rPr lang="tr-TR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Akademik birimlerin kendi birimlerinin yapısından ve işleyişinden bahsetmesi (akademik birimin tarihçesi, bölümler, sınavlar, akademik danışmanlık, dezavantajlı öğrencileri için akademik uyarlama vb.)</a:t>
                      </a:r>
                      <a:endParaRPr lang="tr-TR" sz="2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tr-TR" sz="2100" b="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Arş. Gör. İlker YENEN</a:t>
                      </a:r>
                    </a:p>
                    <a:p>
                      <a:endParaRPr lang="tr-TR" sz="21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2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Öğrenci İşleri Bilgilendirme Sunumu </a:t>
                      </a:r>
                    </a:p>
                    <a:p>
                      <a:r>
                        <a:rPr lang="tr-TR" sz="2100" b="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İlknur Tanır, Öğrenci İşleri Sorumlusu</a:t>
                      </a:r>
                    </a:p>
                    <a:p>
                      <a:endParaRPr lang="tr-TR" sz="21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555567"/>
                  </a:ext>
                </a:extLst>
              </a:tr>
              <a:tr h="1514693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14.15- 14.30</a:t>
                      </a:r>
                    </a:p>
                    <a:p>
                      <a:endParaRPr lang="tr-TR" sz="2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Fakültede İlk Ders (</a:t>
                      </a:r>
                      <a:r>
                        <a:rPr lang="tr-TR" sz="2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"Fakültede/Yüksekokulda/Meslek Yüksekokulunda İlk Ders*" etkinliğine yer verilmesi,)</a:t>
                      </a:r>
                      <a:endParaRPr lang="tr-TR" sz="2100" b="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Necdet ŞENGÜN, Dekan Yardımcısı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756524"/>
                  </a:ext>
                </a:extLst>
              </a:tr>
              <a:tr h="180607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14.30- 15.00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Kariyer Planlama Oryantasyon Programı</a:t>
                      </a:r>
                    </a:p>
                    <a:p>
                      <a:pPr marL="0" algn="l" defTabSz="1511960" rtl="0" eaLnBrk="1" latinLnBrk="0" hangingPunct="1"/>
                      <a:r>
                        <a:rPr lang="tr-TR" sz="2100" b="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Doç. Dr. Hilmi TÜRKYILMAZ</a:t>
                      </a:r>
                    </a:p>
                    <a:p>
                      <a:endParaRPr lang="tr-TR" sz="2100" b="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73780" marR="173780" marT="86890" marB="86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808692"/>
                  </a:ext>
                </a:extLst>
              </a:tr>
            </a:tbl>
          </a:graphicData>
        </a:graphic>
      </p:graphicFrame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AE75C764-83ED-61DE-8461-90503A988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35535"/>
              </p:ext>
            </p:extLst>
          </p:nvPr>
        </p:nvGraphicFramePr>
        <p:xfrm>
          <a:off x="943400" y="7525576"/>
          <a:ext cx="13245006" cy="307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5006">
                  <a:extLst>
                    <a:ext uri="{9D8B030D-6E8A-4147-A177-3AD203B41FA5}">
                      <a16:colId xmlns:a16="http://schemas.microsoft.com/office/drawing/2014/main" val="2656903265"/>
                    </a:ext>
                  </a:extLst>
                </a:gridCol>
              </a:tblGrid>
              <a:tr h="870184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solidFill>
                            <a:srgbClr val="004B87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2026- 2027 ORYANTASYON PROGRAMI</a:t>
                      </a:r>
                    </a:p>
                  </a:txBody>
                  <a:tcPr marL="173780" marR="173780" marT="86890" marB="868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503457"/>
                  </a:ext>
                </a:extLst>
              </a:tr>
              <a:tr h="786611">
                <a:tc>
                  <a:txBody>
                    <a:bodyPr/>
                    <a:lstStyle/>
                    <a:p>
                      <a:r>
                        <a:rPr lang="tr-TR" sz="3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İlahiyat Fakültesi</a:t>
                      </a:r>
                    </a:p>
                  </a:txBody>
                  <a:tcPr marL="173780" marR="173780" marT="86890" marB="86890">
                    <a:solidFill>
                      <a:srgbClr val="004B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625510"/>
                  </a:ext>
                </a:extLst>
              </a:tr>
              <a:tr h="738915">
                <a:tc>
                  <a:txBody>
                    <a:bodyPr/>
                    <a:lstStyle/>
                    <a:p>
                      <a:r>
                        <a:rPr lang="tr-TR" sz="2800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Eylül 2026</a:t>
                      </a:r>
                    </a:p>
                  </a:txBody>
                  <a:tcPr marL="173780" marR="173780" marT="86890" marB="8689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08493"/>
                  </a:ext>
                </a:extLst>
              </a:tr>
              <a:tr h="680090">
                <a:tc>
                  <a:txBody>
                    <a:bodyPr/>
                    <a:lstStyle/>
                    <a:p>
                      <a:r>
                        <a:rPr lang="tr-TR" sz="2300" b="1" dirty="0">
                          <a:solidFill>
                            <a:srgbClr val="004B87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Konferans Salonu</a:t>
                      </a:r>
                    </a:p>
                  </a:txBody>
                  <a:tcPr marL="173780" marR="173780" marT="86890" marB="8689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668201"/>
                  </a:ext>
                </a:extLst>
              </a:tr>
            </a:tbl>
          </a:graphicData>
        </a:graphic>
      </p:graphicFrame>
      <p:pic>
        <p:nvPicPr>
          <p:cNvPr id="13" name="Resim 12">
            <a:extLst>
              <a:ext uri="{FF2B5EF4-FFF2-40B4-BE49-F238E27FC236}">
                <a16:creationId xmlns:a16="http://schemas.microsoft.com/office/drawing/2014/main" id="{175D6B5E-8C26-2397-EFCC-E41E93CC6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006" y="2108714"/>
            <a:ext cx="2027995" cy="212681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77CE27C-2C6E-FB93-E3C9-503751D296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901" y="2126785"/>
            <a:ext cx="2027995" cy="2126813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EA216ED2-C452-BEF8-E674-529FF077450D}"/>
              </a:ext>
            </a:extLst>
          </p:cNvPr>
          <p:cNvSpPr txBox="1"/>
          <p:nvPr/>
        </p:nvSpPr>
        <p:spPr>
          <a:xfrm>
            <a:off x="1392866" y="4481798"/>
            <a:ext cx="12346070" cy="2625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229" b="1" dirty="0">
                <a:solidFill>
                  <a:srgbClr val="004B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DOKUZ EYLÜL ÜNİVERSİTESİ</a:t>
            </a:r>
          </a:p>
          <a:p>
            <a:pPr algn="ctr"/>
            <a:r>
              <a:rPr lang="tr-TR" sz="8229" b="1" dirty="0">
                <a:solidFill>
                  <a:srgbClr val="004B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İLAHİYAT FAKÜLTESİ</a:t>
            </a:r>
          </a:p>
        </p:txBody>
      </p:sp>
    </p:spTree>
    <p:extLst>
      <p:ext uri="{BB962C8B-B14F-4D97-AF65-F5344CB8AC3E}">
        <p14:creationId xmlns:p14="http://schemas.microsoft.com/office/powerpoint/2010/main" val="38111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1314</TotalTime>
  <Words>147</Words>
  <Application>Microsoft Office PowerPoint</Application>
  <PresentationFormat>Özel</PresentationFormat>
  <Paragraphs>30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TUĞBA ÇAVUŞLAR</dc:creator>
  <cp:lastModifiedBy>Asuman</cp:lastModifiedBy>
  <cp:revision>7</cp:revision>
  <dcterms:created xsi:type="dcterms:W3CDTF">2026-08-20T12:52:18Z</dcterms:created>
  <dcterms:modified xsi:type="dcterms:W3CDTF">2026-09-08T06:56:08Z</dcterms:modified>
</cp:coreProperties>
</file>